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>
        <p:scale>
          <a:sx n="59" d="100"/>
          <a:sy n="59" d="100"/>
        </p:scale>
        <p:origin x="-2304" y="-13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pPr/>
              <a:t>10/5/2018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39625" y="954673"/>
            <a:ext cx="8825658" cy="2677648"/>
          </a:xfrm>
        </p:spPr>
        <p:txBody>
          <a:bodyPr/>
          <a:lstStyle/>
          <a:p>
            <a:r>
              <a:rPr lang="tr-TR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Laboratuvar</a:t>
            </a:r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tr-TR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Malzemelerinin Kullanımı</a:t>
            </a:r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Elephant" pitchFamily="18" charset="0"/>
            </a:endParaRPr>
          </a:p>
        </p:txBody>
      </p:sp>
      <p:sp>
        <p:nvSpPr>
          <p:cNvPr id="3" name="2 Metin kutusu"/>
          <p:cNvSpPr txBox="1"/>
          <p:nvPr/>
        </p:nvSpPr>
        <p:spPr>
          <a:xfrm>
            <a:off x="6095999" y="4876800"/>
            <a:ext cx="528869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dirty="0" smtClean="0">
                <a:solidFill>
                  <a:schemeClr val="bg1"/>
                </a:solidFill>
              </a:rPr>
              <a:t>BALIKESİR ÜNİVERSİTESİ</a:t>
            </a:r>
          </a:p>
          <a:p>
            <a:r>
              <a:rPr lang="tr-TR" sz="3200" dirty="0" smtClean="0">
                <a:solidFill>
                  <a:schemeClr val="bg1"/>
                </a:solidFill>
              </a:rPr>
              <a:t>KİMYA BÖLÜMÜ</a:t>
            </a:r>
            <a:endParaRPr lang="tr-TR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5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/>
              <a:t>Piset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54954" y="2603500"/>
            <a:ext cx="4620204" cy="3416300"/>
          </a:xfrm>
        </p:spPr>
        <p:txBody>
          <a:bodyPr>
            <a:noAutofit/>
          </a:bodyPr>
          <a:lstStyle/>
          <a:p>
            <a:r>
              <a:rPr lang="tr-TR" sz="3200" dirty="0" smtClean="0"/>
              <a:t>Deneylerde gerekli saf su </a:t>
            </a:r>
            <a:r>
              <a:rPr lang="tr-TR" sz="3200" dirty="0" err="1" smtClean="0"/>
              <a:t>piset</a:t>
            </a:r>
            <a:r>
              <a:rPr lang="tr-TR" sz="3200" dirty="0" smtClean="0"/>
              <a:t> yardımıyla daha kolay ve etkin bir şekilde kullanılır.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4" name="Picture 6" descr="piset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143" y="2468980"/>
            <a:ext cx="4087645" cy="4089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Deney ve santrifüj tüpü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54955" y="2603500"/>
            <a:ext cx="10603908" cy="1262647"/>
          </a:xfrm>
        </p:spPr>
        <p:txBody>
          <a:bodyPr>
            <a:normAutofit/>
          </a:bodyPr>
          <a:lstStyle/>
          <a:p>
            <a:r>
              <a:rPr lang="tr-TR" sz="3200" dirty="0" smtClean="0"/>
              <a:t>Küçük miktardaki denemeler ve santrifüj yapmak için kullanılır. </a:t>
            </a:r>
          </a:p>
        </p:txBody>
      </p:sp>
      <p:pic>
        <p:nvPicPr>
          <p:cNvPr id="28674" name="Picture 2" descr="deney tÃ¼pÃ¼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0559" y="3329905"/>
            <a:ext cx="3183189" cy="31831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6" name="Picture 4" descr="santrifÃ¼j tÃ¼pÃ¼ LAB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3491" y="3433011"/>
            <a:ext cx="3004720" cy="30047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Mezür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91916" y="2988509"/>
            <a:ext cx="4138863" cy="2610185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Sıvıların belli miktarını almak için kullanılır.</a:t>
            </a:r>
          </a:p>
        </p:txBody>
      </p:sp>
      <p:pic>
        <p:nvPicPr>
          <p:cNvPr id="30724" name="Picture 4" descr="mezÃ¼r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0543" y="2649316"/>
            <a:ext cx="4015373" cy="37878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/>
              <a:t>Bunsen</a:t>
            </a:r>
            <a:r>
              <a:rPr lang="tr-TR" sz="5400" dirty="0" smtClean="0"/>
              <a:t> beki 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144049" y="2860173"/>
            <a:ext cx="4556034" cy="2786647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Laboratuvardaki</a:t>
            </a:r>
            <a:r>
              <a:rPr lang="tr-TR" sz="3200" dirty="0" smtClean="0"/>
              <a:t> alev almayan maddelerin ısıtılmasında kullanılırlar.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31746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6873" y="2518609"/>
            <a:ext cx="3890211" cy="3890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Desikatör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62862" y="2619542"/>
            <a:ext cx="5759117" cy="3416300"/>
          </a:xfrm>
        </p:spPr>
        <p:txBody>
          <a:bodyPr>
            <a:normAutofit/>
          </a:bodyPr>
          <a:lstStyle/>
          <a:p>
            <a:r>
              <a:rPr lang="tr-TR" sz="3200" dirty="0" smtClean="0"/>
              <a:t>İçindeki nem çekici maddelerin yardımıyla nemden etkilenen maddelerin nemden korunması için kullanılırlar.  </a:t>
            </a:r>
          </a:p>
        </p:txBody>
      </p:sp>
      <p:sp>
        <p:nvSpPr>
          <p:cNvPr id="32770" name="AutoShape 2" descr="desikatÃ¶r LAB ile ilgili gÃ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2772" name="Picture 4" descr="desikatÃ¶r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368" y="2398293"/>
            <a:ext cx="4074695" cy="40746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Mantolu ve düz ısıtıcılar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22870" y="2427037"/>
            <a:ext cx="9946183" cy="941805"/>
          </a:xfrm>
        </p:spPr>
        <p:txBody>
          <a:bodyPr>
            <a:noAutofit/>
          </a:bodyPr>
          <a:lstStyle/>
          <a:p>
            <a:r>
              <a:rPr lang="tr-TR" sz="3200" dirty="0" smtClean="0"/>
              <a:t>Kontrollü ısıtma sağladıkları için daha çok tercih ediliriler.</a:t>
            </a:r>
          </a:p>
        </p:txBody>
      </p:sp>
      <p:pic>
        <p:nvPicPr>
          <p:cNvPr id="1026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133" y="3483812"/>
            <a:ext cx="3052846" cy="3052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9512" y="3486986"/>
            <a:ext cx="3084930" cy="30849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Geri soğutucu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807166" y="2667668"/>
            <a:ext cx="4989172" cy="3396247"/>
          </a:xfrm>
        </p:spPr>
        <p:txBody>
          <a:bodyPr>
            <a:noAutofit/>
          </a:bodyPr>
          <a:lstStyle/>
          <a:p>
            <a:r>
              <a:rPr lang="tr-TR" sz="3200" dirty="0" err="1" smtClean="0"/>
              <a:t>Desitilaston</a:t>
            </a:r>
            <a:r>
              <a:rPr lang="tr-TR" sz="3200" dirty="0" smtClean="0"/>
              <a:t> ve reaksiyon düzeneklerinde buharlaşan sıvıların yoğunlaştırılması için kullanılır.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34818" name="Picture 2" descr="geri soÄutucu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6881" y="2462568"/>
            <a:ext cx="2715960" cy="413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Kıskaç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395663" y="2330784"/>
            <a:ext cx="10154653" cy="1278689"/>
          </a:xfrm>
        </p:spPr>
        <p:txBody>
          <a:bodyPr>
            <a:noAutofit/>
          </a:bodyPr>
          <a:lstStyle/>
          <a:p>
            <a:r>
              <a:rPr lang="tr-TR" sz="3200" dirty="0" smtClean="0"/>
              <a:t>Deney düzeneklerinde kullanılan malzemelerin sporlara tutturulması amacıyla kullanılırlar. 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35842" name="Picture 2" descr="kÄ±skaÃ§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0463" y="3765801"/>
            <a:ext cx="5069305" cy="27305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5844" name="Picture 4" descr="Ä°lgili resi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1807" y="2856665"/>
            <a:ext cx="4288088" cy="4288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Termometre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973889"/>
          </a:xfrm>
        </p:spPr>
        <p:txBody>
          <a:bodyPr>
            <a:normAutofit/>
          </a:bodyPr>
          <a:lstStyle/>
          <a:p>
            <a:r>
              <a:rPr lang="tr-TR" sz="3200" dirty="0" smtClean="0"/>
              <a:t>Sıcaklık ölçümü için kullanılır. 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36866" name="Picture 2" descr="thermometer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7513" y="3337188"/>
            <a:ext cx="7849436" cy="3183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Ayırma hunisi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2454366" y="2715795"/>
            <a:ext cx="3176414" cy="3139574"/>
          </a:xfrm>
        </p:spPr>
        <p:txBody>
          <a:bodyPr>
            <a:noAutofit/>
          </a:bodyPr>
          <a:lstStyle/>
          <a:p>
            <a:r>
              <a:rPr lang="tr-TR" sz="3200" dirty="0" smtClean="0"/>
              <a:t>Birbiriyle karışmayan sıvıların ayrılmasında kullanılır. 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1026" name="Picture 2" descr="ayÄ±rma hunisi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574" y="2553867"/>
            <a:ext cx="3999331" cy="399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Beher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6005383" y="2718829"/>
            <a:ext cx="4893276" cy="3319505"/>
          </a:xfrm>
        </p:spPr>
        <p:txBody>
          <a:bodyPr>
            <a:normAutofit/>
          </a:bodyPr>
          <a:lstStyle/>
          <a:p>
            <a:r>
              <a:rPr lang="tr-TR" sz="2400" dirty="0" smtClean="0"/>
              <a:t>Katı ve sıvı kimyasalların deney ortamına aktarılması başta olmak üzere birçok laboratuar işleminde    kullanılmaktadır.</a:t>
            </a:r>
            <a:endParaRPr lang="tr-TR" sz="2400" dirty="0"/>
          </a:p>
        </p:txBody>
      </p:sp>
      <p:pic>
        <p:nvPicPr>
          <p:cNvPr id="5" name="Picture 9" descr="beher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7570" y="2397213"/>
            <a:ext cx="3507516" cy="420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/>
              <a:t>Kroze</a:t>
            </a:r>
            <a:r>
              <a:rPr lang="tr-TR" sz="5400" dirty="0" smtClean="0"/>
              <a:t> ve kapsül 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7058447" y="2571416"/>
            <a:ext cx="3593509" cy="3267910"/>
          </a:xfrm>
        </p:spPr>
        <p:txBody>
          <a:bodyPr>
            <a:noAutofit/>
          </a:bodyPr>
          <a:lstStyle/>
          <a:p>
            <a:r>
              <a:rPr lang="tr-TR" sz="3200" dirty="0" smtClean="0"/>
              <a:t>Yüksek sıcaklıkta ısıtma gerektiren reaksiyonlarda kullanılır.  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38914" name="Picture 2" descr="kroze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65048" y="4039710"/>
            <a:ext cx="3245351" cy="24493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8916" name="Picture 4" descr="kroze LAB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671" y="2326861"/>
            <a:ext cx="3020761" cy="30396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425" y="1836988"/>
            <a:ext cx="8825658" cy="267764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tr-T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Genel </a:t>
            </a:r>
            <a:r>
              <a:rPr lang="tr-TR" sz="72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Laboratuvar</a:t>
            </a:r>
            <a:r>
              <a:rPr lang="tr-TR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Teknikleri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354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Süzme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54955" y="2603500"/>
            <a:ext cx="5245846" cy="3416300"/>
          </a:xfrm>
        </p:spPr>
        <p:txBody>
          <a:bodyPr>
            <a:noAutofit/>
          </a:bodyPr>
          <a:lstStyle/>
          <a:p>
            <a:r>
              <a:rPr lang="tr-TR" sz="2400" dirty="0" smtClean="0"/>
              <a:t>İlk olarak süzgeç kağıdı dörde katlanır.</a:t>
            </a:r>
          </a:p>
          <a:p>
            <a:r>
              <a:rPr lang="tr-TR" sz="2400" dirty="0" smtClean="0"/>
              <a:t>Sonra katlanan süzgeç kağıdı dikkatlice huniye yerleştirilir. Son olarak ta süzülecek karışım yavaşça süzgeç kağıdı üzerine ilave edilir. Beher içinde katı maddeden kalmışsa süzüntü ile çalkalanıp tekrar süzülür</a:t>
            </a:r>
            <a:r>
              <a:rPr lang="tr-TR" sz="2400" dirty="0" smtClean="0"/>
              <a:t>.</a:t>
            </a:r>
            <a:endParaRPr lang="tr-TR" sz="2400" dirty="0" smtClean="0"/>
          </a:p>
        </p:txBody>
      </p:sp>
      <p:pic>
        <p:nvPicPr>
          <p:cNvPr id="39938" name="Picture 2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6442" y="2464417"/>
            <a:ext cx="4547101" cy="36376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Vakumlu Süzme</a:t>
            </a:r>
            <a:endParaRPr lang="tr-TR" sz="5400" dirty="0"/>
          </a:p>
        </p:txBody>
      </p:sp>
      <p:pic>
        <p:nvPicPr>
          <p:cNvPr id="43010" name="Picture 2" descr="vakumla sÃ¼zme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5237" y="2311381"/>
            <a:ext cx="5362909" cy="42952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/>
              <a:t>Destilasyon</a:t>
            </a:r>
            <a:endParaRPr lang="tr-TR" sz="5400" dirty="0"/>
          </a:p>
        </p:txBody>
      </p:sp>
      <p:pic>
        <p:nvPicPr>
          <p:cNvPr id="44034" name="Picture 2" descr="distillation lab equipment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1342" y="254301"/>
            <a:ext cx="4095584" cy="64593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Tartım işlemleri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2938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tr-TR" sz="2800" dirty="0" smtClean="0"/>
              <a:t>Deneyler için gerekli tartım işlemlerinizi hassas terazide yapınız.</a:t>
            </a:r>
          </a:p>
          <a:p>
            <a:pPr>
              <a:lnSpc>
                <a:spcPct val="90000"/>
              </a:lnSpc>
              <a:defRPr/>
            </a:pPr>
            <a:r>
              <a:rPr lang="tr-TR" sz="2800" dirty="0" smtClean="0"/>
              <a:t>Teraziyi kullanırken asistanınızın uyarılarına dikkat ediniz.</a:t>
            </a:r>
          </a:p>
          <a:p>
            <a:pPr>
              <a:lnSpc>
                <a:spcPct val="90000"/>
              </a:lnSpc>
              <a:defRPr/>
            </a:pPr>
            <a:r>
              <a:rPr lang="tr-TR" sz="2800" dirty="0" smtClean="0"/>
              <a:t>Tartım işlemi sonrasında teraziyi temiz bırakınız.</a:t>
            </a:r>
          </a:p>
          <a:p>
            <a:pPr>
              <a:lnSpc>
                <a:spcPct val="90000"/>
              </a:lnSpc>
              <a:defRPr/>
            </a:pPr>
            <a:r>
              <a:rPr lang="tr-TR" sz="2800" dirty="0" smtClean="0"/>
              <a:t>Terazinin yanlış kullanılmasından kaynaklanacak problemlerden sorumlu olacağınızı unutmayınız.</a:t>
            </a:r>
          </a:p>
          <a:p>
            <a:pPr>
              <a:buNone/>
            </a:pPr>
            <a:endParaRPr lang="tr-TR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10064" y="525378"/>
            <a:ext cx="7363884" cy="58674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21810" y="553453"/>
            <a:ext cx="6639984" cy="6096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304801"/>
            <a:ext cx="10160000" cy="62007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533400"/>
            <a:ext cx="9855200" cy="57229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/>
              <a:t>Erlen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618205" y="2603500"/>
            <a:ext cx="4362408" cy="2157970"/>
          </a:xfrm>
        </p:spPr>
        <p:txBody>
          <a:bodyPr>
            <a:normAutofit/>
          </a:bodyPr>
          <a:lstStyle/>
          <a:p>
            <a:r>
              <a:rPr lang="tr-TR" sz="2800" dirty="0" smtClean="0"/>
              <a:t>Deney sırasında gerekli çözeltiler için ve özellikle </a:t>
            </a:r>
            <a:r>
              <a:rPr lang="tr-TR" sz="2800" dirty="0" err="1" smtClean="0"/>
              <a:t>titrasyon</a:t>
            </a:r>
            <a:r>
              <a:rPr lang="tr-TR" sz="2800" dirty="0" smtClean="0"/>
              <a:t> işleminde kullanılır.</a:t>
            </a:r>
            <a:endParaRPr lang="tr-TR" sz="2800" dirty="0"/>
          </a:p>
        </p:txBody>
      </p:sp>
      <p:pic>
        <p:nvPicPr>
          <p:cNvPr id="6" name="Picture 7" descr="erlen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7513" y="2319767"/>
            <a:ext cx="2987675" cy="437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685800"/>
            <a:ext cx="10972800" cy="5568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1200" y="381001"/>
            <a:ext cx="10871200" cy="5870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228600"/>
            <a:ext cx="10972800" cy="6324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79414"/>
            <a:ext cx="11480800" cy="617378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0" y="381000"/>
            <a:ext cx="104648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5600" y="533400"/>
            <a:ext cx="8636000" cy="5943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1"/>
            <a:ext cx="9144000" cy="5954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2401" y="762000"/>
            <a:ext cx="9461500" cy="54419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"/>
          <p:cNvSpPr txBox="1">
            <a:spLocks noChangeArrowheads="1"/>
          </p:cNvSpPr>
          <p:nvPr/>
        </p:nvSpPr>
        <p:spPr bwMode="auto">
          <a:xfrm>
            <a:off x="609600" y="1752601"/>
            <a:ext cx="10871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</a:pPr>
            <a:r>
              <a:rPr lang="tr-T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LABORATUVAR</a:t>
            </a:r>
          </a:p>
          <a:p>
            <a:pPr algn="ctr">
              <a:spcBef>
                <a:spcPct val="50000"/>
              </a:spcBef>
            </a:pPr>
            <a:r>
              <a:rPr lang="tr-TR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itchFamily="66" charset="0"/>
              </a:rPr>
              <a:t>GÜVENLİĞİ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54" y="501651"/>
            <a:ext cx="11903089" cy="5518150"/>
            <a:chOff x="2" y="508"/>
            <a:chExt cx="5849" cy="3476"/>
          </a:xfrm>
        </p:grpSpPr>
        <p:graphicFrame>
          <p:nvGraphicFramePr>
            <p:cNvPr id="14338" name="Object 3"/>
            <p:cNvGraphicFramePr>
              <a:graphicFrameLocks noChangeAspect="1"/>
            </p:cNvGraphicFramePr>
            <p:nvPr/>
          </p:nvGraphicFramePr>
          <p:xfrm>
            <a:off x="91" y="738"/>
            <a:ext cx="5760" cy="2802"/>
          </p:xfrm>
          <a:graphic>
            <a:graphicData uri="http://schemas.openxmlformats.org/presentationml/2006/ole">
              <p:oleObj spid="_x0000_s45058" name="Photo Editor Photo" r:id="rId3" imgW="5266667" imgH="2561905" progId="MSPhotoEd.3">
                <p:embed/>
              </p:oleObj>
            </a:graphicData>
          </a:graphic>
        </p:graphicFrame>
        <p:sp>
          <p:nvSpPr>
            <p:cNvPr id="14342" name="Text Box 4"/>
            <p:cNvSpPr txBox="1">
              <a:spLocks noChangeArrowheads="1"/>
            </p:cNvSpPr>
            <p:nvPr/>
          </p:nvSpPr>
          <p:spPr bwMode="auto">
            <a:xfrm>
              <a:off x="2" y="508"/>
              <a:ext cx="172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 dirty="0"/>
                <a:t>Tehlike uyarı sembolü</a:t>
              </a:r>
            </a:p>
          </p:txBody>
        </p:sp>
        <p:sp>
          <p:nvSpPr>
            <p:cNvPr id="14344" name="Text Box 6"/>
            <p:cNvSpPr txBox="1">
              <a:spLocks noChangeArrowheads="1"/>
            </p:cNvSpPr>
            <p:nvPr/>
          </p:nvSpPr>
          <p:spPr bwMode="auto">
            <a:xfrm>
              <a:off x="4176" y="518"/>
              <a:ext cx="153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/>
                <a:t>Güvenlik önlemleri</a:t>
              </a:r>
            </a:p>
          </p:txBody>
        </p:sp>
        <p:sp>
          <p:nvSpPr>
            <p:cNvPr id="14345" name="Text Box 7"/>
            <p:cNvSpPr txBox="1">
              <a:spLocks noChangeArrowheads="1"/>
            </p:cNvSpPr>
            <p:nvPr/>
          </p:nvSpPr>
          <p:spPr bwMode="auto">
            <a:xfrm>
              <a:off x="288" y="3552"/>
              <a:ext cx="12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/>
                <a:t>Tehlike tipi</a:t>
              </a:r>
            </a:p>
          </p:txBody>
        </p:sp>
        <p:sp>
          <p:nvSpPr>
            <p:cNvPr id="14346" name="Text Box 8"/>
            <p:cNvSpPr txBox="1">
              <a:spLocks noChangeArrowheads="1"/>
            </p:cNvSpPr>
            <p:nvPr/>
          </p:nvSpPr>
          <p:spPr bwMode="auto">
            <a:xfrm>
              <a:off x="2496" y="3552"/>
              <a:ext cx="7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/>
                <a:t>R/S kodu</a:t>
              </a:r>
            </a:p>
          </p:txBody>
        </p:sp>
        <p:sp>
          <p:nvSpPr>
            <p:cNvPr id="14347" name="Text Box 9"/>
            <p:cNvSpPr txBox="1">
              <a:spLocks noChangeArrowheads="1"/>
            </p:cNvSpPr>
            <p:nvPr/>
          </p:nvSpPr>
          <p:spPr bwMode="auto">
            <a:xfrm>
              <a:off x="3744" y="3542"/>
              <a:ext cx="158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000"/>
                <a:t>Nakliyat esnasında tehlikeli sınıf</a:t>
              </a:r>
            </a:p>
          </p:txBody>
        </p:sp>
      </p:grp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1219200" y="6080126"/>
            <a:ext cx="640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R: tehlikeli kimyasallar için risk uyarıları</a:t>
            </a:r>
          </a:p>
        </p:txBody>
      </p:sp>
      <p:sp>
        <p:nvSpPr>
          <p:cNvPr id="91147" name="Text Box 11"/>
          <p:cNvSpPr txBox="1">
            <a:spLocks noChangeArrowheads="1"/>
          </p:cNvSpPr>
          <p:nvPr/>
        </p:nvSpPr>
        <p:spPr bwMode="auto">
          <a:xfrm>
            <a:off x="1219200" y="6384926"/>
            <a:ext cx="822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/>
              <a:t>S: tehlikeli kimyasallar için güvenlik önlemleri</a:t>
            </a:r>
            <a:endParaRPr lang="tr-TR" sz="220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1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11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6" grpId="0" autoUpdateAnimBg="0"/>
      <p:bldP spid="9114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Balon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922638" y="2603500"/>
            <a:ext cx="10495005" cy="151541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200" dirty="0" smtClean="0"/>
              <a:t>Reaksiyon ve </a:t>
            </a:r>
            <a:r>
              <a:rPr lang="tr-TR" sz="3200" dirty="0" err="1" smtClean="0"/>
              <a:t>destilasyon</a:t>
            </a:r>
            <a:r>
              <a:rPr lang="tr-TR" sz="3200" dirty="0" smtClean="0"/>
              <a:t> düzeneklerinde kullanılır.</a:t>
            </a:r>
          </a:p>
          <a:p>
            <a:pPr>
              <a:buNone/>
            </a:pPr>
            <a:endParaRPr lang="tr-TR" sz="3200" dirty="0"/>
          </a:p>
        </p:txBody>
      </p:sp>
      <p:pic>
        <p:nvPicPr>
          <p:cNvPr id="5" name="Picture 7" descr="round bottomed flask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27805" y="3268274"/>
            <a:ext cx="3262183" cy="325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9" descr="round bottomed flask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0488" y="3261531"/>
            <a:ext cx="2386399" cy="3255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812800" y="228600"/>
            <a:ext cx="1056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200" b="1">
                <a:latin typeface="Comic Sans MS" pitchFamily="66" charset="0"/>
              </a:rPr>
              <a:t>Tehlike uyarı sembolleri ve anlamları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711200" y="990601"/>
            <a:ext cx="487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Comic Sans MS" pitchFamily="66" charset="0"/>
              </a:rPr>
              <a:t>Patlayıcı maddeler;</a:t>
            </a:r>
          </a:p>
        </p:txBody>
      </p:sp>
      <p:pic>
        <p:nvPicPr>
          <p:cNvPr id="92164" name="Picture 4" descr="Explosive 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4768" y="1600201"/>
            <a:ext cx="277283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5" name="Text Box 5"/>
          <p:cNvSpPr txBox="1">
            <a:spLocks noChangeArrowheads="1"/>
          </p:cNvSpPr>
          <p:nvPr/>
        </p:nvSpPr>
        <p:spPr bwMode="auto">
          <a:xfrm>
            <a:off x="3759200" y="1905001"/>
            <a:ext cx="78232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Risk:</a:t>
            </a:r>
            <a:r>
              <a:rPr lang="tr-TR" sz="2000">
                <a:latin typeface="Comic Sans MS" pitchFamily="66" charset="0"/>
              </a:rPr>
              <a:t> 	(belirli durumlarda) patlayabilir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Örnek:</a:t>
            </a:r>
            <a:r>
              <a:rPr lang="tr-TR" sz="2000">
                <a:latin typeface="Comic Sans MS" pitchFamily="66" charset="0"/>
              </a:rPr>
              <a:t> 	amonyum dikromat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Önlem:</a:t>
            </a:r>
            <a:r>
              <a:rPr lang="tr-TR" sz="2000">
                <a:latin typeface="Comic Sans MS" pitchFamily="66" charset="0"/>
              </a:rPr>
              <a:t> 	şok, sürtünme, kıvılcım ve ısıdan kaçın</a:t>
            </a:r>
          </a:p>
        </p:txBody>
      </p:sp>
      <p:pic>
        <p:nvPicPr>
          <p:cNvPr id="92166" name="Picture 6" descr="Oxidising age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4768" y="4625976"/>
            <a:ext cx="277283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67" name="Text Box 7"/>
          <p:cNvSpPr txBox="1">
            <a:spLocks noChangeArrowheads="1"/>
          </p:cNvSpPr>
          <p:nvPr/>
        </p:nvSpPr>
        <p:spPr bwMode="auto">
          <a:xfrm>
            <a:off x="711200" y="3900488"/>
            <a:ext cx="1066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Comic Sans MS" pitchFamily="66" charset="0"/>
              </a:rPr>
              <a:t>Yükseltgeyici (alev kuvvetlendirici) maddeler;</a:t>
            </a:r>
          </a:p>
        </p:txBody>
      </p:sp>
      <p:sp>
        <p:nvSpPr>
          <p:cNvPr id="92168" name="Text Box 8"/>
          <p:cNvSpPr txBox="1">
            <a:spLocks noChangeArrowheads="1"/>
          </p:cNvSpPr>
          <p:nvPr/>
        </p:nvSpPr>
        <p:spPr bwMode="auto">
          <a:xfrm>
            <a:off x="3759200" y="4724401"/>
            <a:ext cx="7823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Risk:</a:t>
            </a:r>
            <a:r>
              <a:rPr lang="tr-TR" sz="2000">
                <a:latin typeface="Comic Sans MS" pitchFamily="66" charset="0"/>
              </a:rPr>
              <a:t> 	yanabilen maddeleri tutuşturabilir veya yangının yayılmasına neden olabilir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Örnek:</a:t>
            </a:r>
            <a:r>
              <a:rPr lang="tr-TR" sz="2000">
                <a:latin typeface="Comic Sans MS" pitchFamily="66" charset="0"/>
              </a:rPr>
              <a:t> 	potasyum permanganat, sodyum peroksit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Önlem:</a:t>
            </a:r>
            <a:r>
              <a:rPr lang="tr-TR" sz="2000">
                <a:latin typeface="Comic Sans MS" pitchFamily="66" charset="0"/>
              </a:rPr>
              <a:t> 	patlayıcı maddelerle her türlü temasından kaçın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3" dur="1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2" grpId="0" autoUpdateAnimBg="0"/>
      <p:bldP spid="92163" grpId="0" autoUpdateAnimBg="0"/>
      <p:bldP spid="92165" grpId="0" autoUpdateAnimBg="0"/>
      <p:bldP spid="92167" grpId="0" autoUpdateAnimBg="0"/>
      <p:bldP spid="92168" grpId="0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711200" y="457201"/>
            <a:ext cx="6299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Comic Sans MS" pitchFamily="66" charset="0"/>
              </a:rPr>
              <a:t>Toksik (zehirli) maddeler;</a:t>
            </a:r>
          </a:p>
        </p:txBody>
      </p:sp>
      <p:pic>
        <p:nvPicPr>
          <p:cNvPr id="93187" name="Picture 3" descr="Poisonous 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2801" y="1143001"/>
            <a:ext cx="277283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4470400" y="1279526"/>
            <a:ext cx="7823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Risk:</a:t>
            </a:r>
            <a:r>
              <a:rPr lang="tr-TR" sz="2000">
                <a:latin typeface="Comic Sans MS" pitchFamily="66" charset="0"/>
              </a:rPr>
              <a:t> 	solunması, yutulması, cilde teması ciddi zehirlenmelere hatta ölüme neden olabilir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Örnek:</a:t>
            </a:r>
            <a:r>
              <a:rPr lang="tr-TR" sz="2000">
                <a:latin typeface="Comic Sans MS" pitchFamily="66" charset="0"/>
              </a:rPr>
              <a:t> 	arsenik trioksit, civa (II) klorür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Önlem:</a:t>
            </a:r>
            <a:r>
              <a:rPr lang="tr-TR" sz="2000">
                <a:latin typeface="Comic Sans MS" pitchFamily="66" charset="0"/>
              </a:rPr>
              <a:t> 	vücut ile her türlü temasında kaçın, kendini iyi hissetmezsen hemen bir hekime danış</a:t>
            </a:r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711200" y="3635376"/>
            <a:ext cx="690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Comic Sans MS" pitchFamily="66" charset="0"/>
              </a:rPr>
              <a:t>Korozif maddeler;</a:t>
            </a:r>
          </a:p>
        </p:txBody>
      </p:sp>
      <p:pic>
        <p:nvPicPr>
          <p:cNvPr id="93190" name="Picture 6" descr="Corrosive symb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1" y="4397376"/>
            <a:ext cx="277283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3191" name="Text Box 7"/>
          <p:cNvSpPr txBox="1">
            <a:spLocks noChangeArrowheads="1"/>
          </p:cNvSpPr>
          <p:nvPr/>
        </p:nvSpPr>
        <p:spPr bwMode="auto">
          <a:xfrm>
            <a:off x="4267200" y="4533901"/>
            <a:ext cx="7823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Risk:</a:t>
            </a:r>
            <a:r>
              <a:rPr lang="tr-TR" sz="2000">
                <a:latin typeface="Comic Sans MS" pitchFamily="66" charset="0"/>
              </a:rPr>
              <a:t> 	teması halinde canlı dokuları ve maddeleri tahrip eder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Örnek:</a:t>
            </a:r>
            <a:r>
              <a:rPr lang="tr-TR" sz="2000">
                <a:latin typeface="Comic Sans MS" pitchFamily="66" charset="0"/>
              </a:rPr>
              <a:t> 	sülfürik asit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Önlem:</a:t>
            </a:r>
            <a:r>
              <a:rPr lang="tr-TR" sz="2000">
                <a:latin typeface="Comic Sans MS" pitchFamily="66" charset="0"/>
              </a:rPr>
              <a:t> 	buharlarını soluma, cilt, göz ve giysiler ile temasından kaçın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6" grpId="0" autoUpdateAnimBg="0"/>
      <p:bldP spid="93188" grpId="0" autoUpdateAnimBg="0"/>
      <p:bldP spid="93189" grpId="0" autoUpdateAnimBg="0"/>
      <p:bldP spid="93191" grpId="0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711200" y="319088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Comic Sans MS" pitchFamily="66" charset="0"/>
              </a:rPr>
              <a:t>Alev alabilen maddeler;</a:t>
            </a:r>
          </a:p>
        </p:txBody>
      </p:sp>
      <p:pic>
        <p:nvPicPr>
          <p:cNvPr id="94211" name="Picture 3" descr="Flammable symb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496" y="2416176"/>
            <a:ext cx="2772833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212" name="Text Box 4"/>
          <p:cNvSpPr txBox="1">
            <a:spLocks noChangeArrowheads="1"/>
          </p:cNvSpPr>
          <p:nvPr/>
        </p:nvSpPr>
        <p:spPr bwMode="auto">
          <a:xfrm>
            <a:off x="0" y="1066800"/>
            <a:ext cx="4978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tr-TR" sz="1900">
                <a:latin typeface="Comic Sans MS" pitchFamily="66" charset="0"/>
              </a:rPr>
              <a:t>1. </a:t>
            </a:r>
            <a:r>
              <a:rPr lang="tr-TR" sz="1900" i="1">
                <a:latin typeface="Comic Sans MS" pitchFamily="66" charset="0"/>
              </a:rPr>
              <a:t>Kendiliğinden alev alabilen maddeler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>
                <a:latin typeface="Comic Sans MS" pitchFamily="66" charset="0"/>
              </a:rPr>
              <a:t>Örnek:</a:t>
            </a:r>
            <a:r>
              <a:rPr lang="tr-TR" sz="1900">
                <a:latin typeface="Comic Sans MS" pitchFamily="66" charset="0"/>
              </a:rPr>
              <a:t> alüminyum alkiller, fosfor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>
                <a:latin typeface="Comic Sans MS" pitchFamily="66" charset="0"/>
              </a:rPr>
              <a:t>Önlem:</a:t>
            </a:r>
            <a:r>
              <a:rPr lang="tr-TR" sz="1900">
                <a:latin typeface="Comic Sans MS" pitchFamily="66" charset="0"/>
              </a:rPr>
              <a:t> hava ile temasından kaçın</a:t>
            </a:r>
          </a:p>
        </p:txBody>
      </p:sp>
      <p:sp>
        <p:nvSpPr>
          <p:cNvPr id="94213" name="Text Box 5"/>
          <p:cNvSpPr txBox="1">
            <a:spLocks noChangeArrowheads="1"/>
          </p:cNvSpPr>
          <p:nvPr/>
        </p:nvSpPr>
        <p:spPr bwMode="auto">
          <a:xfrm>
            <a:off x="0" y="3810000"/>
            <a:ext cx="5283200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tr-TR" sz="1900">
                <a:latin typeface="Comic Sans MS" pitchFamily="66" charset="0"/>
              </a:rPr>
              <a:t>2. </a:t>
            </a:r>
            <a:r>
              <a:rPr lang="tr-TR" sz="1900" i="1">
                <a:latin typeface="Comic Sans MS" pitchFamily="66" charset="0"/>
              </a:rPr>
              <a:t>Alev almaya hazır gaz formdaki maddeler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>
                <a:latin typeface="Comic Sans MS" pitchFamily="66" charset="0"/>
              </a:rPr>
              <a:t>Örnek:</a:t>
            </a:r>
            <a:r>
              <a:rPr lang="tr-TR" sz="1900">
                <a:latin typeface="Comic Sans MS" pitchFamily="66" charset="0"/>
              </a:rPr>
              <a:t> bütan, propan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>
                <a:latin typeface="Comic Sans MS" pitchFamily="66" charset="0"/>
              </a:rPr>
              <a:t>Önlem:</a:t>
            </a:r>
            <a:r>
              <a:rPr lang="tr-TR" sz="1900">
                <a:latin typeface="Comic Sans MS" pitchFamily="66" charset="0"/>
              </a:rPr>
              <a:t> alevlenerek patlayabilen gaz/hava karışımları oluşumundan koru, tutuşturucu kaynaklardan uzak tut </a:t>
            </a:r>
          </a:p>
        </p:txBody>
      </p:sp>
      <p:sp>
        <p:nvSpPr>
          <p:cNvPr id="94214" name="Text Box 6"/>
          <p:cNvSpPr txBox="1">
            <a:spLocks noChangeArrowheads="1"/>
          </p:cNvSpPr>
          <p:nvPr/>
        </p:nvSpPr>
        <p:spPr bwMode="auto">
          <a:xfrm>
            <a:off x="6197600" y="1054100"/>
            <a:ext cx="61976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tr-TR" sz="1900">
                <a:latin typeface="Comic Sans MS" pitchFamily="66" charset="0"/>
              </a:rPr>
              <a:t>3. Neme duyarlı</a:t>
            </a:r>
            <a:r>
              <a:rPr lang="tr-TR" sz="1900" i="1">
                <a:latin typeface="Comic Sans MS" pitchFamily="66" charset="0"/>
              </a:rPr>
              <a:t> maddeler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>
                <a:latin typeface="Comic Sans MS" pitchFamily="66" charset="0"/>
              </a:rPr>
              <a:t>Örnek:</a:t>
            </a:r>
            <a:r>
              <a:rPr lang="tr-TR" sz="1900">
                <a:latin typeface="Comic Sans MS" pitchFamily="66" charset="0"/>
              </a:rPr>
              <a:t> lityum, sodyum borohidrit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>
                <a:latin typeface="Comic Sans MS" pitchFamily="66" charset="0"/>
              </a:rPr>
              <a:t>Önlem:</a:t>
            </a:r>
            <a:r>
              <a:rPr lang="tr-TR" sz="1900">
                <a:latin typeface="Comic Sans MS" pitchFamily="66" charset="0"/>
              </a:rPr>
              <a:t> nem veya su ile temasından kaçın</a:t>
            </a:r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6593305" y="4431632"/>
            <a:ext cx="49784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tr-TR" sz="1900" dirty="0">
                <a:latin typeface="Comic Sans MS" pitchFamily="66" charset="0"/>
              </a:rPr>
              <a:t>4. </a:t>
            </a:r>
            <a:r>
              <a:rPr lang="tr-TR" sz="1900" i="1" dirty="0">
                <a:latin typeface="Comic Sans MS" pitchFamily="66" charset="0"/>
              </a:rPr>
              <a:t>Alev alabilen sıvılar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 dirty="0">
                <a:latin typeface="Comic Sans MS" pitchFamily="66" charset="0"/>
              </a:rPr>
              <a:t>Örnek:</a:t>
            </a:r>
            <a:r>
              <a:rPr lang="tr-TR" sz="1900" dirty="0">
                <a:latin typeface="Comic Sans MS" pitchFamily="66" charset="0"/>
              </a:rPr>
              <a:t> aseton, benzen</a:t>
            </a:r>
          </a:p>
          <a:p>
            <a:pPr marL="914400" lvl="1" indent="-457200">
              <a:spcBef>
                <a:spcPct val="50000"/>
              </a:spcBef>
            </a:pPr>
            <a:r>
              <a:rPr lang="tr-TR" sz="1900" i="1" u="sng" dirty="0">
                <a:latin typeface="Comic Sans MS" pitchFamily="66" charset="0"/>
              </a:rPr>
              <a:t>Önlem:</a:t>
            </a:r>
            <a:r>
              <a:rPr lang="tr-TR" sz="1900" dirty="0">
                <a:latin typeface="Comic Sans MS" pitchFamily="66" charset="0"/>
              </a:rPr>
              <a:t> çıplak alevden, ısı ve kıvılcım kaynaklarından uzak tut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4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4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42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  <p:bldP spid="94212" grpId="0" autoUpdateAnimBg="0"/>
      <p:bldP spid="94213" grpId="0" autoUpdateAnimBg="0"/>
      <p:bldP spid="94214" grpId="0" autoUpdateAnimBg="0"/>
      <p:bldP spid="94215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609600" y="3671888"/>
            <a:ext cx="6502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Comic Sans MS" pitchFamily="66" charset="0"/>
              </a:rPr>
              <a:t>Tahriş edici maddeler;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09600" y="4419601"/>
            <a:ext cx="3454400" cy="2155825"/>
            <a:chOff x="288" y="2784"/>
            <a:chExt cx="1632" cy="1358"/>
          </a:xfrm>
        </p:grpSpPr>
        <p:pic>
          <p:nvPicPr>
            <p:cNvPr id="47114" name="Picture 4" descr="Irritant symbo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88" y="2832"/>
              <a:ext cx="1310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5" name="Text Box 5"/>
            <p:cNvSpPr txBox="1">
              <a:spLocks noChangeArrowheads="1"/>
            </p:cNvSpPr>
            <p:nvPr/>
          </p:nvSpPr>
          <p:spPr bwMode="auto">
            <a:xfrm>
              <a:off x="1536" y="2784"/>
              <a:ext cx="3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200">
                  <a:latin typeface="Batang" pitchFamily="18" charset="-127"/>
                </a:rPr>
                <a:t>Xi</a:t>
              </a:r>
            </a:p>
          </p:txBody>
        </p:sp>
      </p:grpSp>
      <p:sp>
        <p:nvSpPr>
          <p:cNvPr id="95238" name="Text Box 6"/>
          <p:cNvSpPr txBox="1">
            <a:spLocks noChangeArrowheads="1"/>
          </p:cNvSpPr>
          <p:nvPr/>
        </p:nvSpPr>
        <p:spPr bwMode="auto">
          <a:xfrm>
            <a:off x="4064000" y="4632326"/>
            <a:ext cx="8128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Risk:</a:t>
            </a:r>
            <a:r>
              <a:rPr lang="tr-TR" sz="2000">
                <a:latin typeface="Comic Sans MS" pitchFamily="66" charset="0"/>
              </a:rPr>
              <a:t> 	cilt, göz ve solunum sistemini tahriş eder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Örnek:</a:t>
            </a:r>
            <a:r>
              <a:rPr lang="tr-TR" sz="2000">
                <a:latin typeface="Comic Sans MS" pitchFamily="66" charset="0"/>
              </a:rPr>
              <a:t> 	amonyak, benzil klorür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Önlem:</a:t>
            </a:r>
            <a:r>
              <a:rPr lang="tr-TR" sz="2000">
                <a:latin typeface="Comic Sans MS" pitchFamily="66" charset="0"/>
              </a:rPr>
              <a:t> buharlarını soluma, cilt ve göz ile temasından kaçın</a:t>
            </a:r>
          </a:p>
        </p:txBody>
      </p:sp>
      <p:sp>
        <p:nvSpPr>
          <p:cNvPr id="95239" name="Text Box 7"/>
          <p:cNvSpPr txBox="1">
            <a:spLocks noChangeArrowheads="1"/>
          </p:cNvSpPr>
          <p:nvPr/>
        </p:nvSpPr>
        <p:spPr bwMode="auto">
          <a:xfrm>
            <a:off x="4267200" y="1355726"/>
            <a:ext cx="78232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Risk:</a:t>
            </a:r>
            <a:r>
              <a:rPr lang="tr-TR" sz="2000">
                <a:latin typeface="Comic Sans MS" pitchFamily="66" charset="0"/>
              </a:rPr>
              <a:t> 	vücuda girdiklerinde sağlığa zararlı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Örnek:</a:t>
            </a:r>
            <a:r>
              <a:rPr lang="tr-TR" sz="2000">
                <a:latin typeface="Comic Sans MS" pitchFamily="66" charset="0"/>
              </a:rPr>
              <a:t> 	piridin, trikloroetilen</a:t>
            </a:r>
          </a:p>
          <a:p>
            <a:pPr>
              <a:spcBef>
                <a:spcPct val="50000"/>
              </a:spcBef>
            </a:pPr>
            <a:r>
              <a:rPr lang="tr-TR" sz="2000" i="1" u="sng">
                <a:latin typeface="Comic Sans MS" pitchFamily="66" charset="0"/>
              </a:rPr>
              <a:t>Önlem:</a:t>
            </a:r>
            <a:r>
              <a:rPr lang="tr-TR" sz="2000">
                <a:latin typeface="Comic Sans MS" pitchFamily="66" charset="0"/>
              </a:rPr>
              <a:t> 	vücut ile her türlü temasında kaçın, buharlarını soluma, kendini iyi hissetmezsen hemen bir hekime danış</a:t>
            </a:r>
          </a:p>
        </p:txBody>
      </p:sp>
      <p:sp>
        <p:nvSpPr>
          <p:cNvPr id="95240" name="Text Box 8"/>
          <p:cNvSpPr txBox="1">
            <a:spLocks noChangeArrowheads="1"/>
          </p:cNvSpPr>
          <p:nvPr/>
        </p:nvSpPr>
        <p:spPr bwMode="auto">
          <a:xfrm>
            <a:off x="508000" y="457201"/>
            <a:ext cx="7416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u="sng">
                <a:latin typeface="Comic Sans MS" pitchFamily="66" charset="0"/>
              </a:rPr>
              <a:t>Zararlı maddeler;</a:t>
            </a:r>
          </a:p>
        </p:txBody>
      </p: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609600" y="1074738"/>
            <a:ext cx="3454400" cy="2201862"/>
            <a:chOff x="384" y="2755"/>
            <a:chExt cx="1632" cy="1387"/>
          </a:xfrm>
        </p:grpSpPr>
        <p:pic>
          <p:nvPicPr>
            <p:cNvPr id="47112" name="Picture 10" descr="Irritant symbol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84" y="2832"/>
              <a:ext cx="1310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113" name="Text Box 11"/>
            <p:cNvSpPr txBox="1">
              <a:spLocks noChangeArrowheads="1"/>
            </p:cNvSpPr>
            <p:nvPr/>
          </p:nvSpPr>
          <p:spPr bwMode="auto">
            <a:xfrm>
              <a:off x="1632" y="2755"/>
              <a:ext cx="384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tr-TR" sz="2200">
                  <a:latin typeface="Batang" pitchFamily="18" charset="-127"/>
                </a:rPr>
                <a:t>Xn</a:t>
              </a:r>
            </a:p>
          </p:txBody>
        </p:sp>
      </p:grp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9523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 autoUpdateAnimBg="0"/>
      <p:bldP spid="95238" grpId="0" autoUpdateAnimBg="0"/>
      <p:bldP spid="95239" grpId="0" autoUpdateAnimBg="0"/>
      <p:bldP spid="95240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ext Box 2"/>
          <p:cNvSpPr txBox="1">
            <a:spLocks noChangeArrowheads="1"/>
          </p:cNvSpPr>
          <p:nvPr/>
        </p:nvSpPr>
        <p:spPr bwMode="auto">
          <a:xfrm>
            <a:off x="914400" y="320676"/>
            <a:ext cx="96520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r-TR" sz="4400" b="1" dirty="0">
                <a:solidFill>
                  <a:srgbClr val="FFFFFF"/>
                </a:solidFill>
                <a:latin typeface="Comic Sans MS" pitchFamily="66" charset="0"/>
                <a:cs typeface="Times New Roman" pitchFamily="18" charset="0"/>
              </a:rPr>
              <a:t>Güvenli Teknikler ve Uygulamalar</a:t>
            </a:r>
            <a:r>
              <a:rPr lang="tr-TR" sz="4400" b="1" dirty="0">
                <a:solidFill>
                  <a:srgbClr val="0066FF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545432" y="1319465"/>
            <a:ext cx="11176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2800" i="1" dirty="0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Asitlerin Güvenli Kullan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</a:rPr>
              <a:t>ı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</a:rPr>
              <a:t>ı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Asitler 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s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t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l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rken veya asit buhar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 olu</a:t>
            </a:r>
            <a:r>
              <a:rPr lang="tr-TR" sz="2800" dirty="0">
                <a:latin typeface="Comic Sans MS" pitchFamily="66" charset="0"/>
              </a:rPr>
              <a:t>ş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turan reaksiyonlar gerçekle</a:t>
            </a:r>
            <a:r>
              <a:rPr lang="tr-TR" sz="2800" dirty="0">
                <a:latin typeface="Comic Sans MS" pitchFamily="66" charset="0"/>
              </a:rPr>
              <a:t>ş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tirilirken mutlaka etkin bir </a:t>
            </a:r>
            <a:r>
              <a:rPr lang="tr-TR" sz="2800" dirty="0" err="1">
                <a:latin typeface="Comic Sans MS" pitchFamily="66" charset="0"/>
                <a:cs typeface="Times New Roman" pitchFamily="18" charset="0"/>
              </a:rPr>
              <a:t>aspirasyon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 cihaz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 kullan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lmal</a:t>
            </a:r>
            <a:r>
              <a:rPr lang="tr-TR" sz="2800" dirty="0">
                <a:latin typeface="Comic Sans MS" pitchFamily="66" charset="0"/>
              </a:rPr>
              <a:t>ı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Seyreltme i</a:t>
            </a:r>
            <a:r>
              <a:rPr lang="tr-TR" sz="2800" dirty="0">
                <a:latin typeface="Comic Sans MS" pitchFamily="66" charset="0"/>
              </a:rPr>
              <a:t>ş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lemleri yap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l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rken, aksi belirtilmedi</a:t>
            </a:r>
            <a:r>
              <a:rPr lang="tr-TR" sz="2800" dirty="0">
                <a:latin typeface="Comic Sans MS" pitchFamily="66" charset="0"/>
              </a:rPr>
              <a:t>ğ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i taktirde daima su üzerine asit eklenmeli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Cilt ve gözler asit s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çramalar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ndan korunmal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, cilde dökülürse hemen bol su ile y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kanmal</a:t>
            </a:r>
            <a:r>
              <a:rPr lang="tr-TR" sz="2800" dirty="0">
                <a:latin typeface="Comic Sans MS" pitchFamily="66" charset="0"/>
              </a:rPr>
              <a:t>ı</a:t>
            </a:r>
            <a:endParaRPr lang="tr-TR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8" grpId="0" autoUpdateAnimBg="0"/>
      <p:bldP spid="96259" grpId="0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914400" y="990601"/>
            <a:ext cx="10363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2800" i="1" dirty="0">
                <a:solidFill>
                  <a:schemeClr val="accent2"/>
                </a:solidFill>
                <a:latin typeface="Comic Sans MS" pitchFamily="66" charset="0"/>
              </a:rPr>
              <a:t>	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Alkalilerin Güvenli Kullan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</a:rPr>
              <a:t>ı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</a:rPr>
              <a:t>ı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: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Cildi, gözleri ve solunum sistemini ciddi olarak yakabilirler.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Deri</a:t>
            </a:r>
            <a:r>
              <a:rPr lang="tr-TR" sz="2800" dirty="0">
                <a:latin typeface="Comic Sans MS" pitchFamily="66" charset="0"/>
              </a:rPr>
              <a:t>ş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ik alkali çözeltilerinden korunmak için kal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n lastik eldiven ve yüz maskesi kullan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lmal</a:t>
            </a:r>
            <a:r>
              <a:rPr lang="tr-TR" sz="2800" dirty="0">
                <a:latin typeface="Comic Sans MS" pitchFamily="66" charset="0"/>
              </a:rPr>
              <a:t>ı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800" dirty="0">
                <a:latin typeface="Comic Sans MS" pitchFamily="66" charset="0"/>
              </a:rPr>
              <a:t> 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Solunum sitemini alkali tozlar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ndan veya buharlar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ndan korumak için etkin bir </a:t>
            </a:r>
            <a:r>
              <a:rPr lang="tr-TR" sz="2800" dirty="0" err="1">
                <a:latin typeface="Comic Sans MS" pitchFamily="66" charset="0"/>
                <a:cs typeface="Times New Roman" pitchFamily="18" charset="0"/>
              </a:rPr>
              <a:t>aspirasyon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 cihaz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 veya gaz maskesi kullan</a:t>
            </a:r>
            <a:r>
              <a:rPr lang="tr-TR" sz="2800" dirty="0">
                <a:latin typeface="Comic Sans MS" pitchFamily="66" charset="0"/>
              </a:rPr>
              <a:t>ı</a:t>
            </a:r>
            <a:r>
              <a:rPr lang="tr-TR" sz="2800" dirty="0">
                <a:latin typeface="Comic Sans MS" pitchFamily="66" charset="0"/>
                <a:cs typeface="Times New Roman" pitchFamily="18" charset="0"/>
              </a:rPr>
              <a:t>lmal</a:t>
            </a:r>
            <a:r>
              <a:rPr lang="tr-TR" sz="2800" dirty="0">
                <a:latin typeface="Comic Sans MS" pitchFamily="66" charset="0"/>
              </a:rPr>
              <a:t>ı</a:t>
            </a:r>
            <a:endParaRPr lang="tr-TR" sz="2800" dirty="0"/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72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03200" y="228601"/>
            <a:ext cx="112776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</a:rPr>
              <a:t>	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Organik </a:t>
            </a:r>
            <a:r>
              <a:rPr lang="tr-TR" sz="3000" b="1" i="1" dirty="0" err="1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Çözgenlerin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 Güvenli Kullan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</a:rPr>
              <a:t>ı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m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</a:rPr>
              <a:t>ı</a:t>
            </a:r>
            <a:r>
              <a:rPr lang="tr-TR" sz="3000" b="1" i="1" dirty="0">
                <a:solidFill>
                  <a:srgbClr val="FF0000"/>
                </a:solidFill>
                <a:latin typeface="Comic Sans MS" pitchFamily="66" charset="0"/>
                <a:cs typeface="Times New Roman" pitchFamily="18" charset="0"/>
              </a:rPr>
              <a:t>: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98307" name="Text Box 3"/>
          <p:cNvSpPr txBox="1">
            <a:spLocks noChangeArrowheads="1"/>
          </p:cNvSpPr>
          <p:nvPr/>
        </p:nvSpPr>
        <p:spPr bwMode="auto">
          <a:xfrm>
            <a:off x="101600" y="1371600"/>
            <a:ext cx="119888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tr-TR" sz="2200">
                <a:latin typeface="Comic Sans MS" pitchFamily="66" charset="0"/>
              </a:rPr>
              <a:t>	</a:t>
            </a:r>
            <a:r>
              <a:rPr lang="tr-TR" sz="2200" u="sng">
                <a:latin typeface="Comic Sans MS" pitchFamily="66" charset="0"/>
                <a:cs typeface="Times New Roman" pitchFamily="18" charset="0"/>
              </a:rPr>
              <a:t>Yanabilen Çözgenler: </a:t>
            </a:r>
            <a:endParaRPr lang="tr-TR" sz="2200">
              <a:latin typeface="Comic Sans MS" pitchFamily="66" charset="0"/>
              <a:cs typeface="Times New Roman" pitchFamily="18" charset="0"/>
            </a:endParaRP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200">
                <a:latin typeface="Comic Sans MS" pitchFamily="66" charset="0"/>
              </a:rPr>
              <a:t> 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Çal</a:t>
            </a:r>
            <a:r>
              <a:rPr lang="tr-TR" sz="2200">
                <a:latin typeface="Comic Sans MS" pitchFamily="66" charset="0"/>
              </a:rPr>
              <a:t>ış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ma alan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nda buhar konsantrasyonunun alev alabilecek düzeylere kadar ç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kmas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na izin verilmemeli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200">
                <a:latin typeface="Comic Sans MS" pitchFamily="66" charset="0"/>
              </a:rPr>
              <a:t> 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Elektrikli ekipmanlar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n bulundu</a:t>
            </a:r>
            <a:r>
              <a:rPr lang="tr-TR" sz="2200">
                <a:latin typeface="Comic Sans MS" pitchFamily="66" charset="0"/>
              </a:rPr>
              <a:t>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u ortamda çözgen buharlar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n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 tamamen elimine etmek mümkün olmasa da, olu</a:t>
            </a:r>
            <a:r>
              <a:rPr lang="tr-TR" sz="2200">
                <a:latin typeface="Comic Sans MS" pitchFamily="66" charset="0"/>
              </a:rPr>
              <a:t>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an statik elektrikten k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v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lc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m almayacak düzeylere dü</a:t>
            </a:r>
            <a:r>
              <a:rPr lang="tr-TR" sz="2200">
                <a:latin typeface="Comic Sans MS" pitchFamily="66" charset="0"/>
              </a:rPr>
              <a:t>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ürülmü</a:t>
            </a:r>
            <a:r>
              <a:rPr lang="tr-TR" sz="2200">
                <a:latin typeface="Comic Sans MS" pitchFamily="66" charset="0"/>
              </a:rPr>
              <a:t>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 olmal</a:t>
            </a:r>
            <a:r>
              <a:rPr lang="tr-TR" sz="2200">
                <a:latin typeface="Comic Sans MS" pitchFamily="66" charset="0"/>
              </a:rPr>
              <a:t>ı</a:t>
            </a:r>
          </a:p>
          <a:p>
            <a:pPr algn="just"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200">
                <a:latin typeface="Comic Sans MS" pitchFamily="66" charset="0"/>
              </a:rPr>
              <a:t> 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Buharlar artt</a:t>
            </a:r>
            <a:r>
              <a:rPr lang="tr-TR" sz="2200">
                <a:latin typeface="Comic Sans MS" pitchFamily="66" charset="0"/>
              </a:rPr>
              <a:t>ığı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nda ortamdan uzakla</a:t>
            </a:r>
            <a:r>
              <a:rPr lang="tr-TR" sz="2200">
                <a:latin typeface="Comic Sans MS" pitchFamily="66" charset="0"/>
              </a:rPr>
              <a:t>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t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r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labilmesi için etkin bir aspirasyon cihaz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 bulunmal</a:t>
            </a:r>
            <a:r>
              <a:rPr lang="tr-TR" sz="2200">
                <a:latin typeface="Comic Sans MS" pitchFamily="66" charset="0"/>
              </a:rPr>
              <a:t>ı</a:t>
            </a:r>
          </a:p>
        </p:txBody>
      </p:sp>
      <p:sp>
        <p:nvSpPr>
          <p:cNvPr id="98308" name="Text Box 4"/>
          <p:cNvSpPr txBox="1">
            <a:spLocks noChangeArrowheads="1"/>
          </p:cNvSpPr>
          <p:nvPr/>
        </p:nvSpPr>
        <p:spPr bwMode="auto">
          <a:xfrm>
            <a:off x="609600" y="838200"/>
            <a:ext cx="8737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/>
              <a:t> </a:t>
            </a:r>
            <a:r>
              <a:rPr lang="tr-TR">
                <a:latin typeface="Comic Sans MS" pitchFamily="66" charset="0"/>
                <a:cs typeface="Times New Roman" pitchFamily="18" charset="0"/>
              </a:rPr>
              <a:t>At</a:t>
            </a:r>
            <a:r>
              <a:rPr lang="tr-TR">
                <a:latin typeface="Comic Sans MS" pitchFamily="66" charset="0"/>
              </a:rPr>
              <a:t>ı</a:t>
            </a:r>
            <a:r>
              <a:rPr lang="tr-TR">
                <a:latin typeface="Comic Sans MS" pitchFamily="66" charset="0"/>
                <a:cs typeface="Times New Roman" pitchFamily="18" charset="0"/>
              </a:rPr>
              <a:t>k çözgenler kar</a:t>
            </a:r>
            <a:r>
              <a:rPr lang="tr-TR">
                <a:latin typeface="Comic Sans MS" pitchFamily="66" charset="0"/>
              </a:rPr>
              <a:t>ış</a:t>
            </a:r>
            <a:r>
              <a:rPr lang="tr-TR">
                <a:latin typeface="Comic Sans MS" pitchFamily="66" charset="0"/>
                <a:cs typeface="Times New Roman" pitchFamily="18" charset="0"/>
              </a:rPr>
              <a:t>t</a:t>
            </a:r>
            <a:r>
              <a:rPr lang="tr-TR">
                <a:latin typeface="Comic Sans MS" pitchFamily="66" charset="0"/>
              </a:rPr>
              <a:t>ı</a:t>
            </a:r>
            <a:r>
              <a:rPr lang="tr-TR">
                <a:latin typeface="Comic Sans MS" pitchFamily="66" charset="0"/>
                <a:cs typeface="Times New Roman" pitchFamily="18" charset="0"/>
              </a:rPr>
              <a:t>r</a:t>
            </a:r>
            <a:r>
              <a:rPr lang="tr-TR">
                <a:latin typeface="Comic Sans MS" pitchFamily="66" charset="0"/>
              </a:rPr>
              <a:t>ı</a:t>
            </a:r>
            <a:r>
              <a:rPr lang="tr-TR">
                <a:latin typeface="Comic Sans MS" pitchFamily="66" charset="0"/>
                <a:cs typeface="Times New Roman" pitchFamily="18" charset="0"/>
              </a:rPr>
              <a:t>lmamal</a:t>
            </a:r>
            <a:r>
              <a:rPr lang="tr-TR">
                <a:latin typeface="Comic Sans MS" pitchFamily="66" charset="0"/>
              </a:rPr>
              <a:t>ı</a:t>
            </a:r>
            <a:r>
              <a:rPr lang="tr-TR"/>
              <a:t> </a:t>
            </a:r>
          </a:p>
        </p:txBody>
      </p:sp>
      <p:sp>
        <p:nvSpPr>
          <p:cNvPr id="98309" name="Rectangle 5"/>
          <p:cNvSpPr>
            <a:spLocks noChangeArrowheads="1"/>
          </p:cNvSpPr>
          <p:nvPr/>
        </p:nvSpPr>
        <p:spPr bwMode="auto">
          <a:xfrm>
            <a:off x="101600" y="4648201"/>
            <a:ext cx="12090400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200">
                <a:latin typeface="Comic Sans MS" pitchFamily="66" charset="0"/>
              </a:rPr>
              <a:t>	</a:t>
            </a:r>
            <a:r>
              <a:rPr lang="tr-TR" sz="2200" u="sng">
                <a:latin typeface="Comic Sans MS" pitchFamily="66" charset="0"/>
                <a:cs typeface="Times New Roman" pitchFamily="18" charset="0"/>
              </a:rPr>
              <a:t>Zehirli Çözgenler:</a:t>
            </a:r>
            <a:endParaRPr lang="tr-TR" sz="220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200">
                <a:latin typeface="Comic Sans MS" pitchFamily="66" charset="0"/>
              </a:rPr>
              <a:t> 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Baz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 uçucu çözgenleri</a:t>
            </a:r>
            <a:r>
              <a:rPr lang="tr-TR" sz="2200">
                <a:latin typeface="Comic Sans MS" pitchFamily="66" charset="0"/>
              </a:rPr>
              <a:t>n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 buharlar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 çok toksik oldu</a:t>
            </a:r>
            <a:r>
              <a:rPr lang="tr-TR" sz="2200">
                <a:latin typeface="Comic Sans MS" pitchFamily="66" charset="0"/>
              </a:rPr>
              <a:t>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u, cilt taraf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ndan absorbe edilebildi</a:t>
            </a:r>
            <a:r>
              <a:rPr lang="tr-TR" sz="2200">
                <a:latin typeface="Comic Sans MS" pitchFamily="66" charset="0"/>
              </a:rPr>
              <a:t>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i göz önünde bulundurularak söz konusu buharlar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n ortamdan uzakla</a:t>
            </a:r>
            <a:r>
              <a:rPr lang="tr-TR" sz="2200">
                <a:latin typeface="Comic Sans MS" pitchFamily="66" charset="0"/>
              </a:rPr>
              <a:t>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t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r</a:t>
            </a:r>
            <a:r>
              <a:rPr lang="tr-TR" sz="2200">
                <a:latin typeface="Comic Sans MS" pitchFamily="66" charset="0"/>
              </a:rPr>
              <a:t>ı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labilece</a:t>
            </a:r>
            <a:r>
              <a:rPr lang="tr-TR" sz="2200">
                <a:latin typeface="Comic Sans MS" pitchFamily="66" charset="0"/>
              </a:rPr>
              <a:t>ğ</a:t>
            </a:r>
            <a:r>
              <a:rPr lang="tr-TR" sz="2200">
                <a:latin typeface="Comic Sans MS" pitchFamily="66" charset="0"/>
                <a:cs typeface="Times New Roman" pitchFamily="18" charset="0"/>
              </a:rPr>
              <a:t>i etkin aspirasyon sistemleri bulunmal</a:t>
            </a:r>
            <a:r>
              <a:rPr lang="tr-TR" sz="2200">
                <a:latin typeface="Comic Sans MS" pitchFamily="66" charset="0"/>
              </a:rPr>
              <a:t>ı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9830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6" grpId="0" autoUpdateAnimBg="0"/>
      <p:bldP spid="98307" grpId="0" autoUpdateAnimBg="0"/>
      <p:bldP spid="98308" grpId="0" autoUpdateAnimBg="0"/>
      <p:bldP spid="98309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2"/>
          <p:cNvSpPr txBox="1">
            <a:spLocks noChangeArrowheads="1"/>
          </p:cNvSpPr>
          <p:nvPr/>
        </p:nvSpPr>
        <p:spPr bwMode="auto">
          <a:xfrm>
            <a:off x="2540000" y="685800"/>
            <a:ext cx="619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4400" b="1">
                <a:solidFill>
                  <a:srgbClr val="0066FF"/>
                </a:solidFill>
                <a:latin typeface="Comic Sans MS" pitchFamily="66" charset="0"/>
              </a:rPr>
              <a:t> </a:t>
            </a:r>
            <a:r>
              <a:rPr lang="tr-TR" sz="4400" b="1">
                <a:solidFill>
                  <a:srgbClr val="FF3300"/>
                </a:solidFill>
                <a:latin typeface="Comic Sans MS" pitchFamily="66" charset="0"/>
              </a:rPr>
              <a:t>İlk yardım</a:t>
            </a:r>
          </a:p>
        </p:txBody>
      </p:sp>
      <p:sp>
        <p:nvSpPr>
          <p:cNvPr id="104451" name="Text Box 3"/>
          <p:cNvSpPr txBox="1">
            <a:spLocks noChangeArrowheads="1"/>
          </p:cNvSpPr>
          <p:nvPr/>
        </p:nvSpPr>
        <p:spPr bwMode="auto">
          <a:xfrm>
            <a:off x="609600" y="1843088"/>
            <a:ext cx="4064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 dirty="0">
                <a:solidFill>
                  <a:srgbClr val="FF0000"/>
                </a:solidFill>
                <a:latin typeface="Comic Sans MS" pitchFamily="66" charset="0"/>
              </a:rPr>
              <a:t>Termal yanıklar;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812800" y="2667000"/>
            <a:ext cx="9245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u="sng" dirty="0">
                <a:latin typeface="Comic Sans MS" pitchFamily="66" charset="0"/>
              </a:rPr>
              <a:t>Birinci derece</a:t>
            </a:r>
            <a:r>
              <a:rPr lang="tr-TR" sz="2400" dirty="0">
                <a:latin typeface="Comic Sans MS" pitchFamily="66" charset="0"/>
              </a:rPr>
              <a:t> (acı, kızarıklık, kabarcıklar)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En az 5 </a:t>
            </a:r>
            <a:r>
              <a:rPr lang="tr-TR" sz="2400" dirty="0" err="1">
                <a:latin typeface="Comic Sans MS" pitchFamily="66" charset="0"/>
              </a:rPr>
              <a:t>dk</a:t>
            </a:r>
            <a:r>
              <a:rPr lang="tr-TR" sz="2400" dirty="0">
                <a:latin typeface="Comic Sans MS" pitchFamily="66" charset="0"/>
              </a:rPr>
              <a:t> boyunca yanan yer musluk altında    tutulmalı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Krem/merhem sürülmemeli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Steril bir bandaj ile sarılmalı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" grpId="0" autoUpdateAnimBg="0"/>
      <p:bldP spid="104451" grpId="0" autoUpdateAnimBg="0"/>
      <p:bldP spid="104452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2"/>
          <p:cNvSpPr txBox="1">
            <a:spLocks noChangeArrowheads="1"/>
          </p:cNvSpPr>
          <p:nvPr/>
        </p:nvSpPr>
        <p:spPr bwMode="auto">
          <a:xfrm>
            <a:off x="695158" y="1379621"/>
            <a:ext cx="110744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 i="1" u="sng" dirty="0">
                <a:solidFill>
                  <a:srgbClr val="FF0000"/>
                </a:solidFill>
                <a:latin typeface="Comic Sans MS" pitchFamily="66" charset="0"/>
              </a:rPr>
              <a:t>İkinci derece</a:t>
            </a:r>
            <a:r>
              <a:rPr lang="tr-TR" sz="2400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tr-TR" sz="2400" dirty="0">
                <a:latin typeface="Comic Sans MS" pitchFamily="66" charset="0"/>
              </a:rPr>
              <a:t>(kızarıklık ve kabarcıklar) </a:t>
            </a:r>
            <a:r>
              <a:rPr lang="tr-TR" sz="2400" dirty="0" smtClean="0">
                <a:solidFill>
                  <a:srgbClr val="FF0000"/>
                </a:solidFill>
                <a:latin typeface="Comic Sans MS" pitchFamily="66" charset="0"/>
              </a:rPr>
              <a:t>veya </a:t>
            </a:r>
            <a:r>
              <a:rPr lang="tr-TR" sz="2400" b="1" i="1" u="sng" dirty="0">
                <a:solidFill>
                  <a:srgbClr val="FF0000"/>
                </a:solidFill>
                <a:latin typeface="Comic Sans MS" pitchFamily="66" charset="0"/>
              </a:rPr>
              <a:t>Üçüncü derece </a:t>
            </a:r>
            <a:r>
              <a:rPr lang="tr-TR" sz="2400" dirty="0">
                <a:latin typeface="Comic Sans MS" pitchFamily="66" charset="0"/>
              </a:rPr>
              <a:t>(beyaz veya kömürleşmiş cilt)</a:t>
            </a:r>
            <a:endParaRPr lang="tr-TR" sz="2400" b="1" i="1" u="sng" dirty="0">
              <a:latin typeface="Comic Sans MS" pitchFamily="66" charset="0"/>
            </a:endParaRP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Kazazede ısı kaynağından uzaklaştırılmalı 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Kolay çıkmıyorsa kıyafetleri çıkarılmaya çalışılmamalı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Yanıklar steril bir bandaj ile sarılmalı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Yanık bölge nemli tutulmalı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Krem/merhem sürülmemeli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Kabarcıklar patlatılmamalı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En kısa sürede tıbbi yardım istenmeli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54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4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2"/>
          <p:cNvSpPr txBox="1">
            <a:spLocks noChangeArrowheads="1"/>
          </p:cNvSpPr>
          <p:nvPr/>
        </p:nvSpPr>
        <p:spPr bwMode="auto">
          <a:xfrm>
            <a:off x="1625600" y="928688"/>
            <a:ext cx="4876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 dirty="0">
                <a:solidFill>
                  <a:srgbClr val="FF0000"/>
                </a:solidFill>
                <a:latin typeface="Comic Sans MS" pitchFamily="66" charset="0"/>
              </a:rPr>
              <a:t>Kimyasal yanıklar;</a:t>
            </a:r>
          </a:p>
        </p:txBody>
      </p:sp>
      <p:sp>
        <p:nvSpPr>
          <p:cNvPr id="106499" name="Text Box 3"/>
          <p:cNvSpPr txBox="1">
            <a:spLocks noChangeArrowheads="1"/>
          </p:cNvSpPr>
          <p:nvPr/>
        </p:nvSpPr>
        <p:spPr bwMode="auto">
          <a:xfrm>
            <a:off x="812800" y="1676400"/>
            <a:ext cx="104648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</a:t>
            </a:r>
            <a:r>
              <a:rPr lang="tr-TR" sz="2400" dirty="0" err="1">
                <a:latin typeface="Comic Sans MS" pitchFamily="66" charset="0"/>
              </a:rPr>
              <a:t>Kontamine</a:t>
            </a:r>
            <a:r>
              <a:rPr lang="tr-TR" sz="2400" dirty="0">
                <a:latin typeface="Comic Sans MS" pitchFamily="66" charset="0"/>
              </a:rPr>
              <a:t> giysi ve ayakkabılar çıkarılmalı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Yanan bölge en az 15 </a:t>
            </a:r>
            <a:r>
              <a:rPr lang="tr-TR" sz="2400" dirty="0" err="1">
                <a:latin typeface="Comic Sans MS" pitchFamily="66" charset="0"/>
              </a:rPr>
              <a:t>dk</a:t>
            </a:r>
            <a:r>
              <a:rPr lang="tr-TR" sz="2400" dirty="0">
                <a:latin typeface="Comic Sans MS" pitchFamily="66" charset="0"/>
              </a:rPr>
              <a:t> bol su ile yıkanmalı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Kesinlikle krem/merhem SÜRÜLMEMELİ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Bölge temiz bir bez ile sarılmalı ve tıbbi yardım beklenmeli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6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6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8" grpId="0" autoUpdateAnimBg="0"/>
      <p:bldP spid="1064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Balon </a:t>
            </a:r>
            <a:r>
              <a:rPr lang="tr-TR" sz="5400" dirty="0" err="1" smtClean="0"/>
              <a:t>joje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62400" y="2306594"/>
            <a:ext cx="6878594" cy="939114"/>
          </a:xfrm>
        </p:spPr>
        <p:txBody>
          <a:bodyPr>
            <a:noAutofit/>
          </a:bodyPr>
          <a:lstStyle/>
          <a:p>
            <a:pPr algn="ctr">
              <a:buNone/>
              <a:defRPr/>
            </a:pPr>
            <a:endParaRPr lang="tr-TR" sz="2400" dirty="0" smtClean="0"/>
          </a:p>
          <a:p>
            <a:pPr algn="ctr">
              <a:buFont typeface="Wingdings" pitchFamily="2" charset="2"/>
              <a:buChar char="Ø"/>
              <a:defRPr/>
            </a:pPr>
            <a:r>
              <a:rPr lang="tr-TR" sz="2400" dirty="0" smtClean="0"/>
              <a:t>Çözelti hazırlamak için kullanılan hacmi belli kaplardır.</a:t>
            </a:r>
          </a:p>
          <a:p>
            <a:pPr algn="ctr">
              <a:buNone/>
              <a:defRPr/>
            </a:pPr>
            <a:endParaRPr lang="tr-TR" sz="2400" dirty="0" smtClean="0"/>
          </a:p>
        </p:txBody>
      </p:sp>
      <p:pic>
        <p:nvPicPr>
          <p:cNvPr id="5" name="Picture 9" descr="balon joje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0404" y="2421924"/>
            <a:ext cx="2051050" cy="380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7" descr="balon joje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6405" y="3785834"/>
            <a:ext cx="4839043" cy="2684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2"/>
          <p:cNvSpPr txBox="1">
            <a:spLocks noChangeArrowheads="1"/>
          </p:cNvSpPr>
          <p:nvPr/>
        </p:nvSpPr>
        <p:spPr bwMode="auto">
          <a:xfrm>
            <a:off x="1524000" y="914401"/>
            <a:ext cx="548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 dirty="0">
                <a:solidFill>
                  <a:srgbClr val="FF0000"/>
                </a:solidFill>
                <a:latin typeface="Comic Sans MS" pitchFamily="66" charset="0"/>
              </a:rPr>
              <a:t>Kimyasalın yutulması;</a:t>
            </a:r>
          </a:p>
        </p:txBody>
      </p:sp>
      <p:sp>
        <p:nvSpPr>
          <p:cNvPr id="107523" name="Text Box 3"/>
          <p:cNvSpPr txBox="1">
            <a:spLocks noChangeArrowheads="1"/>
          </p:cNvSpPr>
          <p:nvPr/>
        </p:nvSpPr>
        <p:spPr bwMode="auto">
          <a:xfrm>
            <a:off x="1016000" y="1905000"/>
            <a:ext cx="96520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Hemen tıbbi yardım istenmeli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Kazazede yutkunabiliyorsa su veya süt içirilmeli, bulantı varsa hiçbir şey verilmemeli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400" dirty="0">
                <a:latin typeface="Comic Sans MS" pitchFamily="66" charset="0"/>
              </a:rPr>
              <a:t> Kazazedenin bilinci yerinde değilse tüm </a:t>
            </a:r>
            <a:r>
              <a:rPr lang="tr-TR" sz="2400" dirty="0" smtClean="0">
                <a:latin typeface="Comic Sans MS" pitchFamily="66" charset="0"/>
              </a:rPr>
              <a:t>vücudu </a:t>
            </a:r>
            <a:r>
              <a:rPr lang="tr-TR" sz="2400" dirty="0">
                <a:latin typeface="Comic Sans MS" pitchFamily="66" charset="0"/>
              </a:rPr>
              <a:t>sola bakacak şekilde yan yatırılmalı, mümkünse suni solunum ve kalp masajı yapılmalı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752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2" grpId="0" autoUpdateAnimBg="0"/>
      <p:bldP spid="107523" grpId="0" autoUpdateAnimBg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2"/>
          <p:cNvSpPr txBox="1">
            <a:spLocks noChangeArrowheads="1"/>
          </p:cNvSpPr>
          <p:nvPr/>
        </p:nvSpPr>
        <p:spPr bwMode="auto">
          <a:xfrm>
            <a:off x="711200" y="395288"/>
            <a:ext cx="55880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 dirty="0">
                <a:solidFill>
                  <a:srgbClr val="FF0000"/>
                </a:solidFill>
                <a:latin typeface="Comic Sans MS" pitchFamily="66" charset="0"/>
              </a:rPr>
              <a:t>Kimyasalın solunması;</a:t>
            </a:r>
          </a:p>
        </p:txBody>
      </p:sp>
      <p:sp>
        <p:nvSpPr>
          <p:cNvPr id="108547" name="Text Box 3"/>
          <p:cNvSpPr txBox="1">
            <a:spLocks noChangeArrowheads="1"/>
          </p:cNvSpPr>
          <p:nvPr/>
        </p:nvSpPr>
        <p:spPr bwMode="auto">
          <a:xfrm>
            <a:off x="406400" y="1090614"/>
            <a:ext cx="110744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Hemen tıbbi yardım istenmeli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Kazazede temiz havaya çıkarılmalı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Kazazede nefes alıyorsa sırtüstü yatırılıp kıyafetleri gevşetilmeli, daha rahat nefes alabilmesi için;</a:t>
            </a:r>
          </a:p>
          <a:p>
            <a:pPr lvl="2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sz="2000" dirty="0">
                <a:latin typeface="Comic Sans MS" pitchFamily="66" charset="0"/>
              </a:rPr>
              <a:t>bir el enseye konularak baş hafifçe kaldırılmalı</a:t>
            </a:r>
          </a:p>
          <a:p>
            <a:pPr lvl="2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sz="2000" dirty="0">
                <a:latin typeface="Comic Sans MS" pitchFamily="66" charset="0"/>
              </a:rPr>
              <a:t> diğer elin arkası alna konulmalı</a:t>
            </a:r>
          </a:p>
          <a:p>
            <a:pPr lvl="2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sz="2000" dirty="0">
                <a:latin typeface="Comic Sans MS" pitchFamily="66" charset="0"/>
              </a:rPr>
              <a:t> baş mümkün olduğunca geriye doğru eğilmeli</a:t>
            </a:r>
          </a:p>
          <a:p>
            <a:pPr lvl="2">
              <a:spcBef>
                <a:spcPct val="50000"/>
              </a:spcBef>
              <a:buFontTx/>
              <a:buBlip>
                <a:blip r:embed="rId3"/>
              </a:buBlip>
            </a:pPr>
            <a:r>
              <a:rPr lang="tr-TR" sz="2000" dirty="0">
                <a:latin typeface="Comic Sans MS" pitchFamily="66" charset="0"/>
              </a:rPr>
              <a:t>Gerekirse alt çene açılarak nefes alması kolaylaştırılmalı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Kazazede nefes almıyorsa tıbbi yardım gelene kadar suni solunum ve kalp masajı yapılmalı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 autoUpdateAnimBg="0"/>
      <p:bldP spid="108547" grpId="0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2"/>
          <p:cNvSpPr txBox="1">
            <a:spLocks noChangeArrowheads="1"/>
          </p:cNvSpPr>
          <p:nvPr/>
        </p:nvSpPr>
        <p:spPr bwMode="auto">
          <a:xfrm>
            <a:off x="630989" y="1061036"/>
            <a:ext cx="70104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800" b="1" u="sng" dirty="0">
                <a:solidFill>
                  <a:srgbClr val="FF0000"/>
                </a:solidFill>
                <a:latin typeface="Comic Sans MS" pitchFamily="66" charset="0"/>
              </a:rPr>
              <a:t>Ciddi yaralanma/kanamalar;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406400" y="1916113"/>
            <a:ext cx="11074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Hemen tıbbi yardım istenmeli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Kazazede yatırılmalı ve sakinleştirilmeli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Vücuduna saplanmış olan nesneler kesinlikle çıkarılmamalı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Kanamayı durdurabilmek ya da en azından yavaşlatabilmek için steril bir bandaj veya temiz bir bez ile yara üzerine baskı uygulanmalı. Yara mümkünse kalp seviyesinin üstünde tutulmalı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r-TR" sz="2000" dirty="0">
                <a:latin typeface="Comic Sans MS" pitchFamily="66" charset="0"/>
              </a:rPr>
              <a:t> Eğer kanama çok şiddetli ise kazazede bir battaniye ile sarılmalı ve bacakları bir ayak boyu havaya kaldırılmalı 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0957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570" grpId="0" autoUpdateAnimBg="0"/>
      <p:bldP spid="109571" grpId="0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000" smtClean="0"/>
              <a:t>GENEL KİMYA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000" smtClean="0"/>
              <a:t>LABORATUVARINDA 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r-TR" sz="4000" smtClean="0"/>
              <a:t>BAŞARILAR............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smtClean="0"/>
              <a:t>Huni ve süzgeç kağıdı</a:t>
            </a:r>
            <a:endParaRPr lang="tr-TR" sz="40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56034" y="2587025"/>
            <a:ext cx="6390907" cy="839916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dirty="0" smtClean="0"/>
              <a:t>Süzgeç kağıdı ile birlikte çeşitli katı sıvı karışımlarının süzülmesi kullanılır.</a:t>
            </a:r>
          </a:p>
          <a:p>
            <a:pPr algn="just">
              <a:buNone/>
            </a:pPr>
            <a:endParaRPr lang="tr-TR" sz="2400" dirty="0"/>
          </a:p>
        </p:txBody>
      </p:sp>
      <p:pic>
        <p:nvPicPr>
          <p:cNvPr id="6" name="Picture 7" descr="lab huni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595" y="2533949"/>
            <a:ext cx="3584434" cy="35867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Ã¼zgeÃ§ kaÄÄ±dÄ± ile ilgili gÃ¶rsel sonucu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4104" y="3642412"/>
            <a:ext cx="3416639" cy="25771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err="1" smtClean="0"/>
              <a:t>Büret</a:t>
            </a:r>
            <a:endParaRPr lang="tr-TR" sz="5400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0" y="2766593"/>
            <a:ext cx="7616354" cy="142480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sz="3200" dirty="0" err="1" smtClean="0"/>
              <a:t>Titrasyon</a:t>
            </a:r>
            <a:r>
              <a:rPr lang="tr-TR" sz="3200" dirty="0" smtClean="0"/>
              <a:t> yapmak için kullanılır. </a:t>
            </a:r>
          </a:p>
        </p:txBody>
      </p:sp>
      <p:pic>
        <p:nvPicPr>
          <p:cNvPr id="6" name="Picture 6" descr="bÃ¼ret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1784" y="2331308"/>
            <a:ext cx="2821013" cy="42713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Pipet</a:t>
            </a:r>
            <a:endParaRPr lang="tr-TR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9157" y="3237035"/>
            <a:ext cx="3244051" cy="420131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2400" dirty="0" smtClean="0"/>
              <a:t>Küçük miktardaki sıvıları almak için kullanılan dereceli cam malzemelerdir.</a:t>
            </a:r>
          </a:p>
        </p:txBody>
      </p:sp>
      <p:pic>
        <p:nvPicPr>
          <p:cNvPr id="2050" name="Picture 2" descr="PÄ°PET LAB ile ilgili gÃ¶rsel sonuc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0108" y="2545335"/>
            <a:ext cx="7596671" cy="36950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5400" dirty="0" smtClean="0"/>
              <a:t>Spor</a:t>
            </a:r>
            <a:endParaRPr lang="tr-TR" sz="5400" b="1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676107" y="3209198"/>
            <a:ext cx="3730084" cy="2084697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tr-TR" sz="3200" dirty="0" smtClean="0"/>
              <a:t>Deney düzeneklerini sabitlemek için kullanılırlar.</a:t>
            </a:r>
          </a:p>
        </p:txBody>
      </p:sp>
      <p:pic>
        <p:nvPicPr>
          <p:cNvPr id="4" name="Picture 6" descr="Ä°lgili resi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67919" y="2390190"/>
            <a:ext cx="3754437" cy="3756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213</TotalTime>
  <Words>761</Words>
  <Application>Microsoft Office PowerPoint</Application>
  <PresentationFormat>Özel</PresentationFormat>
  <Paragraphs>160</Paragraphs>
  <Slides>53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5" baseType="lpstr">
      <vt:lpstr>Ion Boardroom</vt:lpstr>
      <vt:lpstr>Microsoft Photo Editor 3.0 Fotoğrafı</vt:lpstr>
      <vt:lpstr>Laboratuvar Malzemelerinin Kullanımı</vt:lpstr>
      <vt:lpstr>Beher</vt:lpstr>
      <vt:lpstr>Erlen</vt:lpstr>
      <vt:lpstr>Balon</vt:lpstr>
      <vt:lpstr>Balon joje</vt:lpstr>
      <vt:lpstr>Huni ve süzgeç kağıdı</vt:lpstr>
      <vt:lpstr>Büret</vt:lpstr>
      <vt:lpstr>Pipet</vt:lpstr>
      <vt:lpstr>Spor</vt:lpstr>
      <vt:lpstr>Piset</vt:lpstr>
      <vt:lpstr>Deney ve santrifüj tüpü</vt:lpstr>
      <vt:lpstr>Mezür</vt:lpstr>
      <vt:lpstr>Bunsen beki </vt:lpstr>
      <vt:lpstr>Desikatör</vt:lpstr>
      <vt:lpstr>Mantolu ve düz ısıtıcılar</vt:lpstr>
      <vt:lpstr>Geri soğutucu</vt:lpstr>
      <vt:lpstr>Kıskaç</vt:lpstr>
      <vt:lpstr>Termometre</vt:lpstr>
      <vt:lpstr>Ayırma hunisi</vt:lpstr>
      <vt:lpstr>Kroze ve kapsül </vt:lpstr>
      <vt:lpstr>Genel Laboratuvar Teknikleri</vt:lpstr>
      <vt:lpstr>Süzme</vt:lpstr>
      <vt:lpstr>Vakumlu Süzme</vt:lpstr>
      <vt:lpstr>Destilasyon</vt:lpstr>
      <vt:lpstr>Tartım işlemleri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  <vt:lpstr>Slayt 42</vt:lpstr>
      <vt:lpstr>Slayt 43</vt:lpstr>
      <vt:lpstr>Slayt 44</vt:lpstr>
      <vt:lpstr>Slayt 45</vt:lpstr>
      <vt:lpstr>Slayt 46</vt:lpstr>
      <vt:lpstr>Slayt 47</vt:lpstr>
      <vt:lpstr>Slayt 48</vt:lpstr>
      <vt:lpstr>Slayt 49</vt:lpstr>
      <vt:lpstr>Slayt 50</vt:lpstr>
      <vt:lpstr>Slayt 51</vt:lpstr>
      <vt:lpstr>Slayt 52</vt:lpstr>
      <vt:lpstr>Slayt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63</cp:revision>
  <dcterms:created xsi:type="dcterms:W3CDTF">2014-09-12T02:10:31Z</dcterms:created>
  <dcterms:modified xsi:type="dcterms:W3CDTF">2018-10-05T13:43:13Z</dcterms:modified>
</cp:coreProperties>
</file>